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44" r:id="rId3"/>
    <p:sldId id="325" r:id="rId4"/>
    <p:sldId id="336" r:id="rId5"/>
    <p:sldId id="338" r:id="rId6"/>
    <p:sldId id="345" r:id="rId7"/>
    <p:sldId id="346" r:id="rId8"/>
    <p:sldId id="343" r:id="rId9"/>
    <p:sldId id="342" r:id="rId10"/>
    <p:sldId id="258" r:id="rId11"/>
    <p:sldId id="347" r:id="rId12"/>
    <p:sldId id="257" r:id="rId13"/>
    <p:sldId id="259" r:id="rId14"/>
    <p:sldId id="261" r:id="rId15"/>
    <p:sldId id="260" r:id="rId16"/>
    <p:sldId id="348" r:id="rId17"/>
    <p:sldId id="371" r:id="rId18"/>
    <p:sldId id="339" r:id="rId19"/>
    <p:sldId id="370" r:id="rId20"/>
    <p:sldId id="341" r:id="rId21"/>
    <p:sldId id="352" r:id="rId22"/>
    <p:sldId id="353" r:id="rId23"/>
    <p:sldId id="354" r:id="rId24"/>
    <p:sldId id="355" r:id="rId25"/>
    <p:sldId id="367" r:id="rId26"/>
    <p:sldId id="368" r:id="rId27"/>
    <p:sldId id="369" r:id="rId28"/>
    <p:sldId id="351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49" r:id="rId38"/>
    <p:sldId id="350" r:id="rId39"/>
    <p:sldId id="364" r:id="rId40"/>
    <p:sldId id="365" r:id="rId41"/>
    <p:sldId id="36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718"/>
  </p:normalViewPr>
  <p:slideViewPr>
    <p:cSldViewPr snapToGrid="0" snapToObjects="1">
      <p:cViewPr varScale="1">
        <p:scale>
          <a:sx n="112" d="100"/>
          <a:sy n="112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ACEA5-67EA-B54B-90FF-3A2916FE5B49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4284E-7DC6-0346-A3CD-95C8C659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B68BFE8B-5F70-244B-BC27-6A513A61D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211D33-5DB6-6740-B771-711B50FD7D84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ABA0F0B-FB56-1644-B371-44D71BB62C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496A4DD-FCB7-4548-9EE5-8DE194DEB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389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1BD05101-72D6-4547-9973-B7FA3407AB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3AE54D-72F7-9148-86D3-2E42DFB6A65F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1ECF520-1029-FE46-A80F-4EF70BC003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9DDD328-8373-F74B-BAB9-2A8F27D5A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88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7625A07B-527C-3F4B-AF4A-520560F3E7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4884D1-BF86-274A-A2ED-03647BF1E59D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48D79ADD-78C5-0F4C-AA1F-BC10943CA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399DEBC-0088-724A-9043-B1FA6AC18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8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58D49F79-7459-5440-AC5C-BAC77D817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E7CD96-50C7-4142-A67B-16908768A0BC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BE7C9BB-10C5-F147-9458-2D34A0DD3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3549E9F-EECA-A849-BBCC-E406ACB2D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294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1F97D0AF-8792-1542-BE1F-201A7EC276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7CE7C6-3D6C-1745-8197-1A99D1345BFA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70416B61-117D-8146-B387-FF5B8DC05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9C17331-4660-8F4B-8CA9-74651965D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054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C50B316-9B4C-3444-AC4C-B933B077D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599E44-4175-D643-9A00-17A889863980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FBE13821-30D5-AD47-9ED0-EC1DF697D7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1B1E2B7-3433-A942-BC6E-50526F249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06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448D-F3E3-E340-999C-0385FC98F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EC17D-95E8-3944-8B61-43A3F9FFF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76F24-6C57-8248-BB17-C86C903A5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B3484-664E-7341-A387-00CB8540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9BC1-01D3-214D-951D-E3277BCB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6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D2E2-4CD6-9D4F-BC4C-B36B5B62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E0167-CC7F-B74A-850B-81F250CF3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8835B-2C98-BD4C-B666-65FD20C5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EEFA6-8BE0-3842-88C6-3D8141B9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7ECC4-8DFB-2C4D-AD8D-157F5A82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3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8E222C-4DBA-3444-93E6-687A0E571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302DD-3CE0-3B48-B9D5-25269D92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83E1F-C924-F44E-ACCA-61CC7D07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F0C8-404F-9A47-B931-580C8CA8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71A0-B2C4-D540-8CA0-EB82CA8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5525-9D4E-634F-B010-6CEC9718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B532-7EC4-6F4C-B847-3484A011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F986-8F2E-2D4F-A0DA-9CA600CC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86C6A-CCCD-0C49-B305-E8A271BF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5888-C991-C64A-B6BB-B49A3336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3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6260-12DA-144E-8135-B513FBC2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FD07-0099-BE45-A8B5-03E1E4F0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8891-3703-9141-916F-C427984A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CBFB1-55FC-2349-8A5E-C00DF857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E5529-60C8-9D49-9939-5A4A7EE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8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6C4B-9665-EA45-9454-105F6FFA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4F81-5E02-5841-B5F0-D17D5315E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38CBF-ECC8-814E-A696-AC328B51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4E0D4-69A6-8A46-B31E-637DE5E0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D6AE3-E47C-8847-9539-8CB78CF6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AA5A6-7F20-1C4E-9625-E7236014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8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E5A1-1C0B-FA4E-BDF3-B91223E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25870-9DE1-B844-BDAF-91A7D2443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D6053-11F3-D545-8EB2-1FE3C93C5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CB3F5-7971-D649-B38C-560527B83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9BA4C-BB05-9D4F-A13C-4C189E71F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470DA-B91F-C74D-AFB6-2D3D8FE2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4A5FA-DCD2-BB46-8C5C-F4AAD3EC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84972-7560-4440-A788-29E4552A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584F-28D5-2149-A284-65DDA96D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8BEC0-CAA5-4240-87B0-D8AF6588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E3AF2-5B41-CC44-81CB-00247B1F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8211A-76FF-6548-935B-F02E3EC0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1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84022-131D-0B4A-933C-63E9DBAB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73506-4F32-2242-BCE1-26664B3E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F1F6-E532-7C4A-A368-CA6A95FC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F1F1-5F62-F64F-A200-EF257ABD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4CB1-29B3-4046-8C70-AC57F62A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2E8E2-F318-1B4A-89A5-D729AD64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57AD0-E8EF-6447-B3B3-042ACA27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7B087-F00F-BA45-83C8-59EE7513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E9C2-0321-7440-9DD6-004EB6B4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4E11-49E4-BE43-8822-7560BDA8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A5EE8-8466-E240-BABB-324FD44B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59B6D-83B7-1448-8269-D73AD5CAB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B77B-0DE1-8143-AA0F-C586999E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4963D-6CD7-1846-BF4D-B52F4998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2914B-C858-644F-809E-04BFA483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6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8C9AB-46DF-AF4C-9395-3DBDCAE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E36D6-36FC-3C44-BA07-1FF8D92A5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5095-CEBD-044E-9F51-5948792A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3270-90D2-B540-B438-7061DBF12EB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D5399-C122-CE47-993E-2D46EDB31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FAFB0-97BF-154E-A8D7-2D4390B20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6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F2A9-2E66-B848-B5A0-02DA0CADB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Ecosystem Concept</a:t>
            </a:r>
          </a:p>
        </p:txBody>
      </p:sp>
    </p:spTree>
    <p:extLst>
      <p:ext uri="{BB962C8B-B14F-4D97-AF65-F5344CB8AC3E}">
        <p14:creationId xmlns:p14="http://schemas.microsoft.com/office/powerpoint/2010/main" val="3729055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0319-501D-2146-82C6-08BE9FA5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Ecosystem ecology </a:t>
            </a:r>
            <a:r>
              <a:rPr lang="en-US" dirty="0"/>
              <a:t>is the study of the interactions between organisms and their environment as an integrated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F05BE-7F67-2C43-A712-4A7755AC9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BD95F-8AB8-8743-8DCC-741607EE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09" y="0"/>
            <a:ext cx="7390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ecosystem? Example?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an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1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</p:spTree>
    <p:extLst>
      <p:ext uri="{BB962C8B-B14F-4D97-AF65-F5344CB8AC3E}">
        <p14:creationId xmlns:p14="http://schemas.microsoft.com/office/powerpoint/2010/main" val="336087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5CAF7-9E3B-FA4F-BFB9-8924BE72318E}"/>
              </a:ext>
            </a:extLst>
          </p:cNvPr>
          <p:cNvSpPr txBox="1"/>
          <p:nvPr/>
        </p:nvSpPr>
        <p:spPr>
          <a:xfrm>
            <a:off x="5390867" y="2292824"/>
            <a:ext cx="5999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(but must include multiple organisms interacting with their abiotic and biotic environments)</a:t>
            </a:r>
          </a:p>
        </p:txBody>
      </p:sp>
    </p:spTree>
    <p:extLst>
      <p:ext uri="{BB962C8B-B14F-4D97-AF65-F5344CB8AC3E}">
        <p14:creationId xmlns:p14="http://schemas.microsoft.com/office/powerpoint/2010/main" val="2274899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6BC-6448-7A4C-A46A-07A4595D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Processes</a:t>
            </a:r>
            <a:r>
              <a:rPr lang="en-US" dirty="0"/>
              <a:t>: “things an ecosystem does”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3BD51-5B51-E04C-8CD6-4A1BAE834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EB10-5B15-6AE8-2CEF-E4E5B22C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examples of </a:t>
            </a:r>
            <a:r>
              <a:rPr lang="en-US" dirty="0">
                <a:solidFill>
                  <a:srgbClr val="7030A0"/>
                </a:solidFill>
              </a:rPr>
              <a:t>ecosystem processes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CD461-CC09-DDD3-21D7-7145AA979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8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>
            <a:extLst>
              <a:ext uri="{FF2B5EF4-FFF2-40B4-BE49-F238E27FC236}">
                <a16:creationId xmlns:a16="http://schemas.microsoft.com/office/drawing/2014/main" id="{81D92A91-7A88-074A-8226-91E6F4FC4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454" y="187657"/>
            <a:ext cx="8686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5400" b="1" dirty="0"/>
              <a:t>Controls Over Ecosystem Processes</a:t>
            </a:r>
          </a:p>
        </p:txBody>
      </p:sp>
      <p:sp>
        <p:nvSpPr>
          <p:cNvPr id="37890" name="Text Box 3">
            <a:extLst>
              <a:ext uri="{FF2B5EF4-FFF2-40B4-BE49-F238E27FC236}">
                <a16:creationId xmlns:a16="http://schemas.microsoft.com/office/drawing/2014/main" id="{A2199F5D-13C5-9C46-8BFB-FDC4A7EF5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352" y="1811953"/>
            <a:ext cx="55626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Hans Jenny (US soil scientist) in 1941 first to formalize a quantitative model of soil formation as well as the </a:t>
            </a:r>
            <a:r>
              <a:rPr lang="ja-JP" altLang="en-US" sz="2400" b="1"/>
              <a:t>“</a:t>
            </a:r>
            <a:r>
              <a:rPr lang="en-US" altLang="ja-JP" sz="2400" b="1" dirty="0"/>
              <a:t>state factors</a:t>
            </a:r>
            <a:r>
              <a:rPr lang="ja-JP" altLang="en-US" sz="2400" b="1"/>
              <a:t>”</a:t>
            </a:r>
            <a:r>
              <a:rPr lang="en-US" altLang="ja-JP" sz="2400" b="1" dirty="0"/>
              <a:t> that set the bounds for characteristics of an ecosystem: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S = f (climate, organisms, relief/topography, parent material, time)</a:t>
            </a: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26F5D158-B4D5-054D-8BAF-C6E678A6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3626" y="3200400"/>
            <a:ext cx="31019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47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80E2-8B3F-2945-8983-1C545016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succession is the result of state factor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5B247-0666-4144-B5C8-B4050B796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0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C3D4-3BAC-0946-8746-825E63D4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ecosystem ecology?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1372-ADBA-F54A-9895-4F2FF8261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82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>
            <a:extLst>
              <a:ext uri="{FF2B5EF4-FFF2-40B4-BE49-F238E27FC236}">
                <a16:creationId xmlns:a16="http://schemas.microsoft.com/office/drawing/2014/main" id="{D84E1AA7-4FB2-2149-A830-D6BCE710D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AF4B7F4A-396B-9346-9BA3-763304EFD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Cl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0628D254-8C96-5340-A1E6-F8FC6A446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99333" name="Text Box 5">
            <a:extLst>
              <a:ext uri="{FF2B5EF4-FFF2-40B4-BE49-F238E27FC236}">
                <a16:creationId xmlns:a16="http://schemas.microsoft.com/office/drawing/2014/main" id="{C51D0CB0-D5CF-094A-8F5B-EEA69F414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DF1195B3-2BA1-4A4E-93D1-5815889E2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99335" name="Text Box 7">
            <a:extLst>
              <a:ext uri="{FF2B5EF4-FFF2-40B4-BE49-F238E27FC236}">
                <a16:creationId xmlns:a16="http://schemas.microsoft.com/office/drawing/2014/main" id="{F818A59A-0D8A-A440-A2AC-A04B865B7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99336" name="Text Box 8">
            <a:extLst>
              <a:ext uri="{FF2B5EF4-FFF2-40B4-BE49-F238E27FC236}">
                <a16:creationId xmlns:a16="http://schemas.microsoft.com/office/drawing/2014/main" id="{94FC0843-63F1-CA49-9405-5019B3B67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33400"/>
            <a:ext cx="228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Climate</a:t>
            </a:r>
          </a:p>
        </p:txBody>
      </p:sp>
      <p:sp>
        <p:nvSpPr>
          <p:cNvPr id="99337" name="Text Box 9">
            <a:extLst>
              <a:ext uri="{FF2B5EF4-FFF2-40B4-BE49-F238E27FC236}">
                <a16:creationId xmlns:a16="http://schemas.microsoft.com/office/drawing/2014/main" id="{513DDC0E-76EB-9A44-936F-0B625870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905001"/>
            <a:ext cx="2895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/>
              <a:t>* Precipitation</a:t>
            </a:r>
          </a:p>
          <a:p>
            <a:pPr>
              <a:spcBef>
                <a:spcPct val="50000"/>
              </a:spcBef>
              <a:defRPr/>
            </a:pPr>
            <a:r>
              <a:rPr lang="en-US" sz="2400" b="1"/>
              <a:t>* Temperature</a:t>
            </a:r>
          </a:p>
        </p:txBody>
      </p:sp>
      <p:pic>
        <p:nvPicPr>
          <p:cNvPr id="41993" name="Picture 10" descr="PH03281I">
            <a:extLst>
              <a:ext uri="{FF2B5EF4-FFF2-40B4-BE49-F238E27FC236}">
                <a16:creationId xmlns:a16="http://schemas.microsoft.com/office/drawing/2014/main" id="{0B4C271D-EF10-6A48-A2C9-46E955E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414" y="1143000"/>
            <a:ext cx="3652837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3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>
            <a:extLst>
              <a:ext uri="{FF2B5EF4-FFF2-40B4-BE49-F238E27FC236}">
                <a16:creationId xmlns:a16="http://schemas.microsoft.com/office/drawing/2014/main" id="{9058A0E4-4BE6-844A-BBAC-ADA9356B5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260044DF-47F0-6A41-B62A-4C42A9397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D4BC5ADC-B16B-E748-B014-0D80AA41F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O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B79475F1-2F36-2448-B508-01183EA1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C082B41-8474-A243-8936-6A6278DA5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C5A0B3B4-5BE7-B647-BC5A-DF63D2C4B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1B8309A7-E8B3-CE46-80CF-26A0A5E2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7526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Organisms</a:t>
            </a:r>
          </a:p>
        </p:txBody>
      </p:sp>
      <p:pic>
        <p:nvPicPr>
          <p:cNvPr id="44040" name="Picture 9" descr="DSCN0507">
            <a:extLst>
              <a:ext uri="{FF2B5EF4-FFF2-40B4-BE49-F238E27FC236}">
                <a16:creationId xmlns:a16="http://schemas.microsoft.com/office/drawing/2014/main" id="{DD0D1F35-4D2B-5243-8C0A-C1183BF3B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228600"/>
            <a:ext cx="3363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0">
            <a:extLst>
              <a:ext uri="{FF2B5EF4-FFF2-40B4-BE49-F238E27FC236}">
                <a16:creationId xmlns:a16="http://schemas.microsoft.com/office/drawing/2014/main" id="{C0C67C36-DC21-C548-9317-98426921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4191001"/>
            <a:ext cx="1500188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1" descr="beaver with willow">
            <a:extLst>
              <a:ext uri="{FF2B5EF4-FFF2-40B4-BE49-F238E27FC236}">
                <a16:creationId xmlns:a16="http://schemas.microsoft.com/office/drawing/2014/main" id="{E5DE62DB-5B10-314B-80DC-453B981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36200" y="165608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2" descr="beaver with willow">
            <a:extLst>
              <a:ext uri="{FF2B5EF4-FFF2-40B4-BE49-F238E27FC236}">
                <a16:creationId xmlns:a16="http://schemas.microsoft.com/office/drawing/2014/main" id="{C09C96D0-E79D-444C-A339-26BBA71A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8600" y="167132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13" descr="j0182548">
            <a:extLst>
              <a:ext uri="{FF2B5EF4-FFF2-40B4-BE49-F238E27FC236}">
                <a16:creationId xmlns:a16="http://schemas.microsoft.com/office/drawing/2014/main" id="{AC1746CF-6446-D04D-AE8A-0E19F1A9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4419600"/>
            <a:ext cx="2133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14" descr="pineecm1">
            <a:extLst>
              <a:ext uri="{FF2B5EF4-FFF2-40B4-BE49-F238E27FC236}">
                <a16:creationId xmlns:a16="http://schemas.microsoft.com/office/drawing/2014/main" id="{4B8F9FEE-DC35-8645-B66F-C678DA29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33274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6" name="Picture 15" descr="prairie coneflower">
            <a:extLst>
              <a:ext uri="{FF2B5EF4-FFF2-40B4-BE49-F238E27FC236}">
                <a16:creationId xmlns:a16="http://schemas.microsoft.com/office/drawing/2014/main" id="{70C3245E-93F2-EA44-9582-EF64AF20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4114800"/>
            <a:ext cx="396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7" name="Picture 16" descr="pdogfam">
            <a:extLst>
              <a:ext uri="{FF2B5EF4-FFF2-40B4-BE49-F238E27FC236}">
                <a16:creationId xmlns:a16="http://schemas.microsoft.com/office/drawing/2014/main" id="{FD05BFE5-5436-BD4C-82A1-F361213C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25400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86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>
            <a:extLst>
              <a:ext uri="{FF2B5EF4-FFF2-40B4-BE49-F238E27FC236}">
                <a16:creationId xmlns:a16="http://schemas.microsoft.com/office/drawing/2014/main" id="{9F11D7A2-7B34-E847-AA4E-F464CBCE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3427" name="Text Box 3">
            <a:extLst>
              <a:ext uri="{FF2B5EF4-FFF2-40B4-BE49-F238E27FC236}">
                <a16:creationId xmlns:a16="http://schemas.microsoft.com/office/drawing/2014/main" id="{25D9D873-2BF6-0D44-8131-510E89C4B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88F1CCAA-D680-4B40-AF9E-04034C314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5DBD9B0C-1552-F34C-8141-1F0C2813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R</a:t>
            </a: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ECE13848-C8A3-2B4D-9D54-44A29F804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22CA21F0-BCC0-D349-81A5-D87C76EB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pic>
        <p:nvPicPr>
          <p:cNvPr id="46087" name="Picture 8" descr="02">
            <a:extLst>
              <a:ext uri="{FF2B5EF4-FFF2-40B4-BE49-F238E27FC236}">
                <a16:creationId xmlns:a16="http://schemas.microsoft.com/office/drawing/2014/main" id="{2B0F83D7-68C3-7B47-B572-1C7F17B2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139" y="3562351"/>
            <a:ext cx="6016625" cy="327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9" descr="death_valley_canyon">
            <a:extLst>
              <a:ext uri="{FF2B5EF4-FFF2-40B4-BE49-F238E27FC236}">
                <a16:creationId xmlns:a16="http://schemas.microsoft.com/office/drawing/2014/main" id="{CD3360CA-E8B7-2B41-B713-0D351974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8238" y="149225"/>
            <a:ext cx="2957512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34" name="Text Box 10">
            <a:extLst>
              <a:ext uri="{FF2B5EF4-FFF2-40B4-BE49-F238E27FC236}">
                <a16:creationId xmlns:a16="http://schemas.microsoft.com/office/drawing/2014/main" id="{B05607B7-ACA2-5049-A23D-AE5EDA8E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838" y="2879725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Relief/Topography</a:t>
            </a:r>
          </a:p>
        </p:txBody>
      </p:sp>
    </p:spTree>
    <p:extLst>
      <p:ext uri="{BB962C8B-B14F-4D97-AF65-F5344CB8AC3E}">
        <p14:creationId xmlns:p14="http://schemas.microsoft.com/office/powerpoint/2010/main" val="2141669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>
            <a:extLst>
              <a:ext uri="{FF2B5EF4-FFF2-40B4-BE49-F238E27FC236}">
                <a16:creationId xmlns:a16="http://schemas.microsoft.com/office/drawing/2014/main" id="{EA90057D-3102-6342-8D80-8705598DD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2C895B8A-70F9-B541-8CB6-AE412A149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84AEF7C6-6036-A340-B254-516D9250B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ADC5C21A-BB18-A546-8C49-C1FB366DD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6295A526-BE94-2341-B1CE-F78E6EBDB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P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9704CDB2-7E5D-5145-AF3C-6523408E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8439DDF2-9FA8-0F41-85D8-F4D0B2680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111625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Parent Material</a:t>
            </a:r>
          </a:p>
        </p:txBody>
      </p:sp>
      <p:pic>
        <p:nvPicPr>
          <p:cNvPr id="48136" name="Picture 9" descr="basaltigneous rock">
            <a:extLst>
              <a:ext uri="{FF2B5EF4-FFF2-40B4-BE49-F238E27FC236}">
                <a16:creationId xmlns:a16="http://schemas.microsoft.com/office/drawing/2014/main" id="{59E44F4A-2CE5-9D4F-8926-58ADF440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52401"/>
            <a:ext cx="3429000" cy="261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2" name="Text Box 10">
            <a:extLst>
              <a:ext uri="{FF2B5EF4-FFF2-40B4-BE49-F238E27FC236}">
                <a16:creationId xmlns:a16="http://schemas.microsoft.com/office/drawing/2014/main" id="{79152EDC-5C1B-FD49-89A6-393E8268D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819401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Igneous</a:t>
            </a:r>
            <a:r>
              <a:rPr lang="en-US"/>
              <a:t> (basalt)</a:t>
            </a:r>
          </a:p>
        </p:txBody>
      </p:sp>
      <p:pic>
        <p:nvPicPr>
          <p:cNvPr id="48138" name="Picture 11" descr="blueschistmetamorphic rockjpg">
            <a:extLst>
              <a:ext uri="{FF2B5EF4-FFF2-40B4-BE49-F238E27FC236}">
                <a16:creationId xmlns:a16="http://schemas.microsoft.com/office/drawing/2014/main" id="{B719A6AF-FF91-8C4D-A1D5-23D4F31F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971550"/>
            <a:ext cx="3276600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4" name="Text Box 12">
            <a:extLst>
              <a:ext uri="{FF2B5EF4-FFF2-40B4-BE49-F238E27FC236}">
                <a16:creationId xmlns:a16="http://schemas.microsoft.com/office/drawing/2014/main" id="{383D5685-D09E-5A4E-952A-A51D076ED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505201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Metamorphic</a:t>
            </a:r>
            <a:r>
              <a:rPr lang="en-US"/>
              <a:t> (schist)</a:t>
            </a:r>
          </a:p>
        </p:txBody>
      </p:sp>
      <p:pic>
        <p:nvPicPr>
          <p:cNvPr id="48140" name="Picture 13" descr="sandstonesedimentaryrock">
            <a:extLst>
              <a:ext uri="{FF2B5EF4-FFF2-40B4-BE49-F238E27FC236}">
                <a16:creationId xmlns:a16="http://schemas.microsoft.com/office/drawing/2014/main" id="{15C30589-B56B-744B-B61D-BEF23E3E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4603750"/>
            <a:ext cx="3657600" cy="225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6" name="Text Box 14">
            <a:extLst>
              <a:ext uri="{FF2B5EF4-FFF2-40B4-BE49-F238E27FC236}">
                <a16:creationId xmlns:a16="http://schemas.microsoft.com/office/drawing/2014/main" id="{96590F5C-75C6-F545-A8F0-F1427077F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410200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/>
              <a:t>Sedimentary</a:t>
            </a:r>
            <a:r>
              <a:rPr lang="en-US"/>
              <a:t> (sandstone)</a:t>
            </a:r>
          </a:p>
        </p:txBody>
      </p:sp>
    </p:spTree>
    <p:extLst>
      <p:ext uri="{BB962C8B-B14F-4D97-AF65-F5344CB8AC3E}">
        <p14:creationId xmlns:p14="http://schemas.microsoft.com/office/powerpoint/2010/main" val="316777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>
            <a:extLst>
              <a:ext uri="{FF2B5EF4-FFF2-40B4-BE49-F238E27FC236}">
                <a16:creationId xmlns:a16="http://schemas.microsoft.com/office/drawing/2014/main" id="{2BB95C9D-7999-B04B-8634-9526022B5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7523" name="Text Box 3">
            <a:extLst>
              <a:ext uri="{FF2B5EF4-FFF2-40B4-BE49-F238E27FC236}">
                <a16:creationId xmlns:a16="http://schemas.microsoft.com/office/drawing/2014/main" id="{496592C6-5EB5-EC4D-BC22-10E9C95D7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7524" name="Text Box 4">
            <a:extLst>
              <a:ext uri="{FF2B5EF4-FFF2-40B4-BE49-F238E27FC236}">
                <a16:creationId xmlns:a16="http://schemas.microsoft.com/office/drawing/2014/main" id="{E6184441-4A9F-164F-AA4C-B5660DDF4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7525" name="Text Box 5">
            <a:extLst>
              <a:ext uri="{FF2B5EF4-FFF2-40B4-BE49-F238E27FC236}">
                <a16:creationId xmlns:a16="http://schemas.microsoft.com/office/drawing/2014/main" id="{0E7F65DE-EFE3-7347-9467-DAEEC7047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7526" name="Text Box 6">
            <a:extLst>
              <a:ext uri="{FF2B5EF4-FFF2-40B4-BE49-F238E27FC236}">
                <a16:creationId xmlns:a16="http://schemas.microsoft.com/office/drawing/2014/main" id="{1957202D-2CF6-6547-9225-8712F294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7527" name="Text Box 7">
            <a:extLst>
              <a:ext uri="{FF2B5EF4-FFF2-40B4-BE49-F238E27FC236}">
                <a16:creationId xmlns:a16="http://schemas.microsoft.com/office/drawing/2014/main" id="{E5C77453-5653-4647-87FC-39F34B9F3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T</a:t>
            </a:r>
          </a:p>
        </p:txBody>
      </p:sp>
      <p:sp>
        <p:nvSpPr>
          <p:cNvPr id="107528" name="Text Box 8">
            <a:extLst>
              <a:ext uri="{FF2B5EF4-FFF2-40B4-BE49-F238E27FC236}">
                <a16:creationId xmlns:a16="http://schemas.microsoft.com/office/drawing/2014/main" id="{9825FE20-63F3-7449-8A19-9F29786A3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1816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Time</a:t>
            </a:r>
          </a:p>
        </p:txBody>
      </p:sp>
      <p:pic>
        <p:nvPicPr>
          <p:cNvPr id="50184" name="Picture 9" descr="singer+f01-02">
            <a:extLst>
              <a:ext uri="{FF2B5EF4-FFF2-40B4-BE49-F238E27FC236}">
                <a16:creationId xmlns:a16="http://schemas.microsoft.com/office/drawing/2014/main" id="{71E5DFB7-27A0-1A4B-8968-C7C6A329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990601"/>
            <a:ext cx="4114800" cy="243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30" name="Text Box 10">
            <a:extLst>
              <a:ext uri="{FF2B5EF4-FFF2-40B4-BE49-F238E27FC236}">
                <a16:creationId xmlns:a16="http://schemas.microsoft.com/office/drawing/2014/main" id="{602A57E2-A1D5-1E42-85FF-82629F68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7201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Development of Soil</a:t>
            </a:r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C0744955-4599-5B40-9566-EE81228BC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581401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Evolution</a:t>
            </a:r>
          </a:p>
        </p:txBody>
      </p:sp>
      <p:pic>
        <p:nvPicPr>
          <p:cNvPr id="50187" name="Picture 12">
            <a:extLst>
              <a:ext uri="{FF2B5EF4-FFF2-40B4-BE49-F238E27FC236}">
                <a16:creationId xmlns:a16="http://schemas.microsoft.com/office/drawing/2014/main" id="{3A7E71D1-A1C3-624E-8D4F-046A0812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4043363"/>
            <a:ext cx="22860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076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06" y="1577666"/>
            <a:ext cx="7116264" cy="51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6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03" y="1813097"/>
            <a:ext cx="5545919" cy="4860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3" y="2609983"/>
            <a:ext cx="6344832" cy="24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3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Beaches</a:t>
            </a:r>
          </a:p>
          <a:p>
            <a:pPr lvl="1"/>
            <a:r>
              <a:rPr lang="en-US" dirty="0"/>
              <a:t>Low nutrient environments</a:t>
            </a:r>
          </a:p>
          <a:p>
            <a:pPr lvl="1"/>
            <a:r>
              <a:rPr lang="en-US" dirty="0"/>
              <a:t>Unstable soils</a:t>
            </a:r>
          </a:p>
          <a:p>
            <a:pPr lvl="1"/>
            <a:r>
              <a:rPr lang="en-US" dirty="0"/>
              <a:t>Few plants (sea rocket)</a:t>
            </a:r>
          </a:p>
          <a:p>
            <a:r>
              <a:rPr lang="en-US" dirty="0" err="1"/>
              <a:t>Foredunes</a:t>
            </a:r>
            <a:endParaRPr lang="en-US" dirty="0"/>
          </a:p>
          <a:p>
            <a:pPr lvl="1"/>
            <a:r>
              <a:rPr lang="en-US" dirty="0"/>
              <a:t>Soil stabilized by grasses</a:t>
            </a:r>
          </a:p>
          <a:p>
            <a:pPr lvl="1"/>
            <a:r>
              <a:rPr lang="en-US" dirty="0"/>
              <a:t>Low nutrient soils</a:t>
            </a:r>
          </a:p>
          <a:p>
            <a:pPr lvl="1"/>
            <a:r>
              <a:rPr lang="en-US" dirty="0"/>
              <a:t>Grasses and wildflowers</a:t>
            </a:r>
          </a:p>
          <a:p>
            <a:r>
              <a:rPr lang="en-US" dirty="0"/>
              <a:t>Dune forests</a:t>
            </a:r>
          </a:p>
          <a:p>
            <a:pPr lvl="1"/>
            <a:r>
              <a:rPr lang="en-US" dirty="0"/>
              <a:t>Better soils</a:t>
            </a:r>
          </a:p>
          <a:p>
            <a:pPr lvl="1"/>
            <a:r>
              <a:rPr lang="en-US" dirty="0"/>
              <a:t>Competition is for light (tall plants)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132" y="1562584"/>
            <a:ext cx="3320955" cy="2490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816" y="2752761"/>
            <a:ext cx="3182271" cy="2386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402" y="4339988"/>
            <a:ext cx="3175379" cy="23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202592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>
            <a:extLst>
              <a:ext uri="{FF2B5EF4-FFF2-40B4-BE49-F238E27FC236}">
                <a16:creationId xmlns:a16="http://schemas.microsoft.com/office/drawing/2014/main" id="{E7CF2C51-A841-2440-98EF-3569352E9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7376" y="409575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3" descr="IMG_0242.JPG">
            <a:extLst>
              <a:ext uri="{FF2B5EF4-FFF2-40B4-BE49-F238E27FC236}">
                <a16:creationId xmlns:a16="http://schemas.microsoft.com/office/drawing/2014/main" id="{0CB84EAF-7297-044B-B202-434BE56763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6" y="409575"/>
            <a:ext cx="382587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IMG_0940.JPG">
            <a:extLst>
              <a:ext uri="{FF2B5EF4-FFF2-40B4-BE49-F238E27FC236}">
                <a16:creationId xmlns:a16="http://schemas.microsoft.com/office/drawing/2014/main" id="{4FE60E9D-2F83-5F49-BEEA-39737E07AA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564063" y="3092451"/>
            <a:ext cx="31908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4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7574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353A7E96-C41C-A945-8728-8C02DEEE2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 descr="IMG_0940.JPG">
            <a:extLst>
              <a:ext uri="{FF2B5EF4-FFF2-40B4-BE49-F238E27FC236}">
                <a16:creationId xmlns:a16="http://schemas.microsoft.com/office/drawing/2014/main" id="{64FF3006-CA53-CD46-B8C9-9948DC205D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itle 1">
            <a:extLst>
              <a:ext uri="{FF2B5EF4-FFF2-40B4-BE49-F238E27FC236}">
                <a16:creationId xmlns:a16="http://schemas.microsoft.com/office/drawing/2014/main" id="{7A218E0E-E6D0-544C-BFB7-48EE91A7C1CE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Climate</a:t>
            </a:r>
          </a:p>
        </p:txBody>
      </p:sp>
      <p:sp>
        <p:nvSpPr>
          <p:cNvPr id="54276" name="Title 1">
            <a:extLst>
              <a:ext uri="{FF2B5EF4-FFF2-40B4-BE49-F238E27FC236}">
                <a16:creationId xmlns:a16="http://schemas.microsoft.com/office/drawing/2014/main" id="{DB0FF932-568B-1641-A674-E51B78DC50EA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Wet   ---------  Dry</a:t>
            </a:r>
          </a:p>
        </p:txBody>
      </p:sp>
      <p:pic>
        <p:nvPicPr>
          <p:cNvPr id="54277" name="Picture 3" descr="IMG_0242.JPG">
            <a:extLst>
              <a:ext uri="{FF2B5EF4-FFF2-40B4-BE49-F238E27FC236}">
                <a16:creationId xmlns:a16="http://schemas.microsoft.com/office/drawing/2014/main" id="{559AA14D-2E4E-0749-9F5A-F28F2FD232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54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33B1069D-7E59-4F4F-A579-6DF53CC29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4" descr="IMG_0940.JPG">
            <a:extLst>
              <a:ext uri="{FF2B5EF4-FFF2-40B4-BE49-F238E27FC236}">
                <a16:creationId xmlns:a16="http://schemas.microsoft.com/office/drawing/2014/main" id="{ABEA9933-CF26-B14D-886D-11720ADF90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itle 1">
            <a:extLst>
              <a:ext uri="{FF2B5EF4-FFF2-40B4-BE49-F238E27FC236}">
                <a16:creationId xmlns:a16="http://schemas.microsoft.com/office/drawing/2014/main" id="{C7251CFA-0155-A742-B696-A203CDE75948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Organisms</a:t>
            </a:r>
          </a:p>
        </p:txBody>
      </p:sp>
      <p:sp>
        <p:nvSpPr>
          <p:cNvPr id="55300" name="Title 1">
            <a:extLst>
              <a:ext uri="{FF2B5EF4-FFF2-40B4-BE49-F238E27FC236}">
                <a16:creationId xmlns:a16="http://schemas.microsoft.com/office/drawing/2014/main" id="{00F2F300-76F5-B142-8318-5C6FC27C911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Diverse   ---------  Depauperate</a:t>
            </a:r>
          </a:p>
        </p:txBody>
      </p:sp>
      <p:pic>
        <p:nvPicPr>
          <p:cNvPr id="55301" name="Picture 3" descr="IMG_0242.JPG">
            <a:extLst>
              <a:ext uri="{FF2B5EF4-FFF2-40B4-BE49-F238E27FC236}">
                <a16:creationId xmlns:a16="http://schemas.microsoft.com/office/drawing/2014/main" id="{8DD0802E-1EDE-DD43-A21C-365735E9E6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139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>
            <a:extLst>
              <a:ext uri="{FF2B5EF4-FFF2-40B4-BE49-F238E27FC236}">
                <a16:creationId xmlns:a16="http://schemas.microsoft.com/office/drawing/2014/main" id="{4FE9BCB4-4445-E746-9D89-30D57ECD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3814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Title 1">
            <a:extLst>
              <a:ext uri="{FF2B5EF4-FFF2-40B4-BE49-F238E27FC236}">
                <a16:creationId xmlns:a16="http://schemas.microsoft.com/office/drawing/2014/main" id="{385CEDAA-9069-5346-8B07-B7577CAA235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Topography</a:t>
            </a:r>
          </a:p>
        </p:txBody>
      </p:sp>
      <p:sp>
        <p:nvSpPr>
          <p:cNvPr id="56323" name="Title 1">
            <a:extLst>
              <a:ext uri="{FF2B5EF4-FFF2-40B4-BE49-F238E27FC236}">
                <a16:creationId xmlns:a16="http://schemas.microsoft.com/office/drawing/2014/main" id="{FB889948-D77A-7C44-A478-6D11A314634B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Steep  ---------  Flat</a:t>
            </a:r>
          </a:p>
        </p:txBody>
      </p:sp>
      <p:pic>
        <p:nvPicPr>
          <p:cNvPr id="56324" name="Picture 3" descr="IMG_0242.JPG">
            <a:extLst>
              <a:ext uri="{FF2B5EF4-FFF2-40B4-BE49-F238E27FC236}">
                <a16:creationId xmlns:a16="http://schemas.microsoft.com/office/drawing/2014/main" id="{7D8B0981-D2AA-2D40-BE95-C2FCE87084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1939" y="2173288"/>
            <a:ext cx="3825875" cy="286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4" descr="IMG_0940.JPG">
            <a:extLst>
              <a:ext uri="{FF2B5EF4-FFF2-40B4-BE49-F238E27FC236}">
                <a16:creationId xmlns:a16="http://schemas.microsoft.com/office/drawing/2014/main" id="{E3EFF9B2-79E1-5C42-9CEA-B728F70F14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47419" y="1793081"/>
            <a:ext cx="28702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907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20E11C70-6B25-8440-BECB-B13F3FD9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itle 1">
            <a:extLst>
              <a:ext uri="{FF2B5EF4-FFF2-40B4-BE49-F238E27FC236}">
                <a16:creationId xmlns:a16="http://schemas.microsoft.com/office/drawing/2014/main" id="{179DF7A2-AB23-354F-9B32-A377B986BAF5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Parent Material</a:t>
            </a:r>
          </a:p>
        </p:txBody>
      </p:sp>
      <p:sp>
        <p:nvSpPr>
          <p:cNvPr id="57347" name="Title 1">
            <a:extLst>
              <a:ext uri="{FF2B5EF4-FFF2-40B4-BE49-F238E27FC236}">
                <a16:creationId xmlns:a16="http://schemas.microsoft.com/office/drawing/2014/main" id="{7AD3D4A0-4549-2A4F-9C78-E9D555D9AC8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Igneous       Sedimentary       Basalt</a:t>
            </a:r>
          </a:p>
        </p:txBody>
      </p:sp>
      <p:pic>
        <p:nvPicPr>
          <p:cNvPr id="57348" name="Picture 3" descr="IMG_0242.JPG">
            <a:extLst>
              <a:ext uri="{FF2B5EF4-FFF2-40B4-BE49-F238E27FC236}">
                <a16:creationId xmlns:a16="http://schemas.microsoft.com/office/drawing/2014/main" id="{A277FB2C-AD4F-424B-83DF-C6F5DB7EDC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IMG_0940.JPG">
            <a:extLst>
              <a:ext uri="{FF2B5EF4-FFF2-40B4-BE49-F238E27FC236}">
                <a16:creationId xmlns:a16="http://schemas.microsoft.com/office/drawing/2014/main" id="{06589B1B-12EF-CD4E-8AB5-CE2894640C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669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07BE5097-C5D2-0D46-B930-B49DD0C4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Title 1">
            <a:extLst>
              <a:ext uri="{FF2B5EF4-FFF2-40B4-BE49-F238E27FC236}">
                <a16:creationId xmlns:a16="http://schemas.microsoft.com/office/drawing/2014/main" id="{9855DA48-E679-4C49-AEE3-F6B7337A41F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58371" name="Title 1">
            <a:extLst>
              <a:ext uri="{FF2B5EF4-FFF2-40B4-BE49-F238E27FC236}">
                <a16:creationId xmlns:a16="http://schemas.microsoft.com/office/drawing/2014/main" id="{7AA34372-CA20-1B44-A945-B71202C9DC7D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Old   --------------  Recent</a:t>
            </a:r>
          </a:p>
        </p:txBody>
      </p:sp>
      <p:pic>
        <p:nvPicPr>
          <p:cNvPr id="58372" name="Picture 3" descr="IMG_0242.JPG">
            <a:extLst>
              <a:ext uri="{FF2B5EF4-FFF2-40B4-BE49-F238E27FC236}">
                <a16:creationId xmlns:a16="http://schemas.microsoft.com/office/drawing/2014/main" id="{9A95E43B-142E-9A4C-BA08-00AABB9D09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IMG_0940.JPG">
            <a:extLst>
              <a:ext uri="{FF2B5EF4-FFF2-40B4-BE49-F238E27FC236}">
                <a16:creationId xmlns:a16="http://schemas.microsoft.com/office/drawing/2014/main" id="{628570DF-4E1C-7B43-85D3-46874750866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75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>
            <a:extLst>
              <a:ext uri="{FF2B5EF4-FFF2-40B4-BE49-F238E27FC236}">
                <a16:creationId xmlns:a16="http://schemas.microsoft.com/office/drawing/2014/main" id="{36BBCE48-EBEB-694A-A5F0-2A04DE99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571501"/>
            <a:ext cx="422275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E45C3B2A-F058-A044-90AF-36BA5DB6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1000" y="576263"/>
            <a:ext cx="3937000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id="{23548DB7-561F-544E-8423-CA83BC50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536950"/>
            <a:ext cx="422275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F1E64519-CA12-0B42-97D6-91FB762AA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1001" y="3536950"/>
            <a:ext cx="3973513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30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1734328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9F37-49EE-8C48-801C-FC962FDB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Services</a:t>
            </a:r>
            <a:r>
              <a:rPr lang="en-US" dirty="0"/>
              <a:t>: “things an ecosystem provides”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CB792-A350-A645-A7FE-AC2E00866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3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20D7-F6B7-A442-B798-4C036ADC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humans get from ecosystems?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96ADD-3A93-7442-A5B0-DE65C8DDA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9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FB23-C2C1-B64F-B3C8-1CA6B18E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Thinking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154E5-4374-F940-97C8-7526C74D6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7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326615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D11A-BBCA-5B40-B4B4-7C7CA263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altering things! What does this mean for an ecosystem?</a:t>
            </a:r>
          </a:p>
        </p:txBody>
      </p:sp>
      <p:pic>
        <p:nvPicPr>
          <p:cNvPr id="3" name="Picture 2" descr="Figure1.5.tiff">
            <a:extLst>
              <a:ext uri="{FF2B5EF4-FFF2-40B4-BE49-F238E27FC236}">
                <a16:creationId xmlns:a16="http://schemas.microsoft.com/office/drawing/2014/main" id="{37223051-1BEC-434F-B5C9-B3B1680E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67168"/>
            <a:ext cx="7861110" cy="373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2740F-E371-434A-AB09-781808EFC6A7}"/>
              </a:ext>
            </a:extLst>
          </p:cNvPr>
          <p:cNvSpPr txBox="1"/>
          <p:nvPr/>
        </p:nvSpPr>
        <p:spPr>
          <a:xfrm>
            <a:off x="8610677" y="1828800"/>
            <a:ext cx="27431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Climate</a:t>
            </a:r>
          </a:p>
          <a:p>
            <a:r>
              <a:rPr lang="en-US" dirty="0">
                <a:solidFill>
                  <a:srgbClr val="FF0000"/>
                </a:solidFill>
              </a:rPr>
              <a:t>Elevated CO2</a:t>
            </a:r>
          </a:p>
          <a:p>
            <a:r>
              <a:rPr lang="en-US" dirty="0">
                <a:solidFill>
                  <a:srgbClr val="FF0000"/>
                </a:solidFill>
              </a:rPr>
              <a:t>Elevated Temperatures</a:t>
            </a:r>
          </a:p>
          <a:p>
            <a:r>
              <a:rPr lang="en-US" dirty="0">
                <a:solidFill>
                  <a:srgbClr val="FF0000"/>
                </a:solidFill>
              </a:rPr>
              <a:t>More variable precipitation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70C0"/>
                </a:solidFill>
              </a:rPr>
              <a:t>Functional types</a:t>
            </a:r>
          </a:p>
          <a:p>
            <a:r>
              <a:rPr lang="en-US" dirty="0">
                <a:solidFill>
                  <a:srgbClr val="0070C0"/>
                </a:solidFill>
              </a:rPr>
              <a:t>Invasive species</a:t>
            </a:r>
          </a:p>
          <a:p>
            <a:r>
              <a:rPr lang="en-US" dirty="0">
                <a:solidFill>
                  <a:srgbClr val="0070C0"/>
                </a:solidFill>
              </a:rPr>
              <a:t>Woody encroachment</a:t>
            </a:r>
          </a:p>
          <a:p>
            <a:endParaRPr lang="en-US" dirty="0"/>
          </a:p>
          <a:p>
            <a:r>
              <a:rPr lang="en-US" u="sng" dirty="0">
                <a:solidFill>
                  <a:srgbClr val="7030A0"/>
                </a:solidFill>
              </a:rPr>
              <a:t>Disturbance regime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Fire frequency</a:t>
            </a:r>
          </a:p>
          <a:p>
            <a:r>
              <a:rPr lang="en-US" dirty="0">
                <a:solidFill>
                  <a:srgbClr val="7030A0"/>
                </a:solidFill>
              </a:rPr>
              <a:t>Land clearing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accent2"/>
                </a:solidFill>
              </a:rPr>
              <a:t>Resources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Nutrient addition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C6F59-5E4B-5E4B-9C6C-DE0449621D7A}"/>
              </a:ext>
            </a:extLst>
          </p:cNvPr>
          <p:cNvSpPr/>
          <p:nvPr/>
        </p:nvSpPr>
        <p:spPr>
          <a:xfrm>
            <a:off x="838200" y="2647666"/>
            <a:ext cx="649406" cy="3548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953BE-145A-DE45-A31A-1BB3D218EE2A}"/>
              </a:ext>
            </a:extLst>
          </p:cNvPr>
          <p:cNvSpPr/>
          <p:nvPr/>
        </p:nvSpPr>
        <p:spPr>
          <a:xfrm>
            <a:off x="2232546" y="4246728"/>
            <a:ext cx="879144" cy="47539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52079-894B-BE43-80EC-12E6C75F7C2C}"/>
              </a:ext>
            </a:extLst>
          </p:cNvPr>
          <p:cNvSpPr/>
          <p:nvPr/>
        </p:nvSpPr>
        <p:spPr>
          <a:xfrm>
            <a:off x="2022711" y="2979528"/>
            <a:ext cx="993443" cy="4733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76033-3FBE-5F4C-A7E9-F0655EF8CC82}"/>
              </a:ext>
            </a:extLst>
          </p:cNvPr>
          <p:cNvSpPr/>
          <p:nvPr/>
        </p:nvSpPr>
        <p:spPr>
          <a:xfrm>
            <a:off x="1373304" y="4187823"/>
            <a:ext cx="859241" cy="53430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9087-88CF-7346-A6E9-1EC2D8FF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(groups </a:t>
            </a:r>
            <a:r>
              <a:rPr lang="en-US"/>
              <a:t>of 2-4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858C-0AEC-F64A-9B10-8F53D1CEF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41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Pick an ecosystem</a:t>
            </a:r>
          </a:p>
          <a:p>
            <a:r>
              <a:rPr lang="en-US" sz="3600" dirty="0"/>
              <a:t>Pick an anthropogenic disturbance</a:t>
            </a:r>
          </a:p>
          <a:p>
            <a:r>
              <a:rPr lang="en-US" sz="3600" dirty="0"/>
              <a:t>Use a box (pool) and arrow (flux) diagram to explain the effect on ecosystem processes and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6D030-7BEA-4449-9EFC-67D176E49B79}"/>
              </a:ext>
            </a:extLst>
          </p:cNvPr>
          <p:cNvSpPr txBox="1"/>
          <p:nvPr/>
        </p:nvSpPr>
        <p:spPr>
          <a:xfrm>
            <a:off x="8610677" y="1828800"/>
            <a:ext cx="27431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Climate</a:t>
            </a:r>
          </a:p>
          <a:p>
            <a:r>
              <a:rPr lang="en-US" dirty="0">
                <a:solidFill>
                  <a:srgbClr val="FF0000"/>
                </a:solidFill>
              </a:rPr>
              <a:t>Elevated CO2</a:t>
            </a:r>
          </a:p>
          <a:p>
            <a:r>
              <a:rPr lang="en-US" dirty="0">
                <a:solidFill>
                  <a:srgbClr val="FF0000"/>
                </a:solidFill>
              </a:rPr>
              <a:t>Elevated Temperatures</a:t>
            </a:r>
          </a:p>
          <a:p>
            <a:r>
              <a:rPr lang="en-US" dirty="0">
                <a:solidFill>
                  <a:srgbClr val="FF0000"/>
                </a:solidFill>
              </a:rPr>
              <a:t>More variable precipitation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70C0"/>
                </a:solidFill>
              </a:rPr>
              <a:t>Functional types</a:t>
            </a:r>
          </a:p>
          <a:p>
            <a:r>
              <a:rPr lang="en-US" dirty="0">
                <a:solidFill>
                  <a:srgbClr val="0070C0"/>
                </a:solidFill>
              </a:rPr>
              <a:t>Invasive species</a:t>
            </a:r>
          </a:p>
          <a:p>
            <a:r>
              <a:rPr lang="en-US" dirty="0">
                <a:solidFill>
                  <a:srgbClr val="0070C0"/>
                </a:solidFill>
              </a:rPr>
              <a:t>Woody encroachment</a:t>
            </a:r>
          </a:p>
          <a:p>
            <a:endParaRPr lang="en-US" dirty="0"/>
          </a:p>
          <a:p>
            <a:r>
              <a:rPr lang="en-US" u="sng" dirty="0">
                <a:solidFill>
                  <a:srgbClr val="7030A0"/>
                </a:solidFill>
              </a:rPr>
              <a:t>Disturbance regime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Fire frequency</a:t>
            </a:r>
          </a:p>
          <a:p>
            <a:r>
              <a:rPr lang="en-US" dirty="0">
                <a:solidFill>
                  <a:srgbClr val="7030A0"/>
                </a:solidFill>
              </a:rPr>
              <a:t>Land clearing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accent2"/>
                </a:solidFill>
              </a:rPr>
              <a:t>Resources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Nutrient addition</a:t>
            </a:r>
          </a:p>
        </p:txBody>
      </p:sp>
    </p:spTree>
    <p:extLst>
      <p:ext uri="{BB962C8B-B14F-4D97-AF65-F5344CB8AC3E}">
        <p14:creationId xmlns:p14="http://schemas.microsoft.com/office/powerpoint/2010/main" val="324736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organismal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4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18570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396718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63890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426047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503</Words>
  <Application>Microsoft Macintosh PowerPoint</Application>
  <PresentationFormat>Widescreen</PresentationFormat>
  <Paragraphs>151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The Ecosystem Concept</vt:lpstr>
      <vt:lpstr>What is ecosystem ecology?</vt:lpstr>
      <vt:lpstr>Ecology: definition</vt:lpstr>
      <vt:lpstr>Ecology: definition</vt:lpstr>
      <vt:lpstr>What aspects of the abiotic and biotic environment influence organismal functioning?</vt:lpstr>
      <vt:lpstr>Hierarchy of Ecology</vt:lpstr>
      <vt:lpstr>Hierarchy of Ecology</vt:lpstr>
      <vt:lpstr>Hierarchy of Ecology</vt:lpstr>
      <vt:lpstr>Hierarchy of Ecology</vt:lpstr>
      <vt:lpstr>Ecosystem ecology is the study of the interactions between organisms and their environment as an integrated system</vt:lpstr>
      <vt:lpstr>PowerPoint Presentation</vt:lpstr>
      <vt:lpstr>What is an ecosystem? Example?</vt:lpstr>
      <vt:lpstr>How big is an ecosystem?</vt:lpstr>
      <vt:lpstr>PowerPoint Presentation</vt:lpstr>
      <vt:lpstr>PowerPoint Presentation</vt:lpstr>
      <vt:lpstr>Ecosystem Processes: “things an ecosystem does”</vt:lpstr>
      <vt:lpstr>What are some examples of ecosystem processes?</vt:lpstr>
      <vt:lpstr>PowerPoint Presentation</vt:lpstr>
      <vt:lpstr>Example: succession is the result of state factor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Lake Michigan dunes</vt:lpstr>
      <vt:lpstr>Lake Michigan dunes</vt:lpstr>
      <vt:lpstr>Lake Michigan dunes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Ecosystem Services: “things an ecosystem provides”</vt:lpstr>
      <vt:lpstr>What do humans get from ecosystems?</vt:lpstr>
      <vt:lpstr>Systems Thinking Exercise</vt:lpstr>
      <vt:lpstr>Humans are altering things! What does this mean for an ecosystem?</vt:lpstr>
      <vt:lpstr>Assignment (groups of 2-4)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Ecosystem Concept</dc:title>
  <dc:creator>Smith, Nick</dc:creator>
  <cp:lastModifiedBy>Smith, Nick</cp:lastModifiedBy>
  <cp:revision>24</cp:revision>
  <dcterms:created xsi:type="dcterms:W3CDTF">2019-08-27T16:33:38Z</dcterms:created>
  <dcterms:modified xsi:type="dcterms:W3CDTF">2023-08-14T11:28:34Z</dcterms:modified>
</cp:coreProperties>
</file>